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58" r:id="rId6"/>
    <p:sldId id="262" r:id="rId7"/>
    <p:sldId id="270" r:id="rId8"/>
    <p:sldId id="271" r:id="rId9"/>
    <p:sldId id="272" r:id="rId10"/>
    <p:sldId id="273" r:id="rId11"/>
    <p:sldId id="274" r:id="rId12"/>
    <p:sldId id="266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4153-28F2-4AC6-90FB-91F6343B06CF}" type="datetimeFigureOut">
              <a:rPr lang="en-US" smtClean="0"/>
              <a:pPr/>
              <a:t>6/21/2023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3370-3650-4156-97FB-4BD4D299C8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5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9C6C-35E2-4CE0-8D64-46B0426645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3D961-0287-48E4-B297-007483E44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D961-0287-48E4-B297-007483E44E3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A46-511B-4AC5-B916-10E2C88B98FB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44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62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EEC-2E51-4D54-BF6A-B4945736F14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4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8C11-8659-443D-8915-5628F930B4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168B-932D-4A63-8D29-B547ED1E88B2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46F7-C730-4806-AC29-79C0E0FACDE9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4412-7B9F-493B-9863-F17A2F1FBCB8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3A03-49E9-4293-87A1-8C753C4E411E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7AFB-62B6-4EB0-A352-E5EB15571542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158-13B7-4BBB-B83D-5E5C8F051F80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8FA8-ECDF-44DE-8AD4-07B8486A1138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A6E0-E0AD-4613-8773-E2435DE954FD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1306-9324-4CCA-8829-09FF6CFB8A3C}" type="datetime1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Drumnamoe Nursery School Wher All children Are Made To Feel Special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1125F0-B653-4D75-8EE9-A8C3C03C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drumnamoenurseryschool.com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ani.org.uk/financial-help/free-school-meals-uniform-grants/apply-for-free-school-meals-uniform-gra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098390"/>
            <a:ext cx="7851648" cy="1828800"/>
          </a:xfrm>
        </p:spPr>
        <p:txBody>
          <a:bodyPr/>
          <a:lstStyle/>
          <a:p>
            <a:pPr algn="ctr"/>
            <a:r>
              <a:rPr lang="en-GB" dirty="0" smtClean="0"/>
              <a:t>Induction Information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492896"/>
            <a:ext cx="7854696" cy="2260076"/>
          </a:xfrm>
        </p:spPr>
        <p:txBody>
          <a:bodyPr/>
          <a:lstStyle/>
          <a:p>
            <a:pPr algn="ctr"/>
            <a:r>
              <a:rPr lang="en-GB" dirty="0" smtClean="0"/>
              <a:t>2023- 2024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1775" y="6289683"/>
            <a:ext cx="3960440" cy="365125"/>
          </a:xfrm>
        </p:spPr>
        <p:txBody>
          <a:bodyPr/>
          <a:lstStyle/>
          <a:p>
            <a:pPr algn="ctr"/>
            <a:r>
              <a:rPr lang="en-US" dirty="0" smtClean="0"/>
              <a:t>Drumnamoe Nursery School, Where All children Are Made To Feel Special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15026"/>
            <a:ext cx="4672519" cy="262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30" y="519448"/>
            <a:ext cx="2790182" cy="12784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How Can I Help My Child At Home?</a:t>
            </a:r>
            <a:endParaRPr lang="en-GB" sz="3200" dirty="0"/>
          </a:p>
        </p:txBody>
      </p:sp>
      <p:pic>
        <p:nvPicPr>
          <p:cNvPr id="5" name="Content Placeholder 4" descr="bd19979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660" y="408428"/>
            <a:ext cx="1976284" cy="188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598" y="1988840"/>
            <a:ext cx="3890394" cy="41764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Share a book with your child every night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Reduce screen-time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Sing songs &amp; nursery rhymes together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Paint or draw a picture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Explore ‘Play Packs’ through Getting Ready to Learn Initiative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Establish and maintain a good bedtime routine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Encourage </a:t>
            </a:r>
            <a:r>
              <a:rPr lang="en-GB" altLang="en-US" sz="2000" dirty="0" smtClean="0">
                <a:solidFill>
                  <a:schemeClr val="tx1"/>
                </a:solidFill>
              </a:rPr>
              <a:t>independence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Have </a:t>
            </a:r>
            <a:r>
              <a:rPr lang="en-GB" altLang="en-US" sz="2000" dirty="0" smtClean="0">
                <a:solidFill>
                  <a:schemeClr val="tx1"/>
                </a:solidFill>
              </a:rPr>
              <a:t>fun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</a:rPr>
              <a:t>together!</a:t>
            </a:r>
            <a:endParaRPr lang="en-GB" altLang="en-US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229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814" y="2017331"/>
            <a:ext cx="1468819" cy="2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dtime clipart child's, Bedtime child's Transparent FREE for downloa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072142" cy="17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Ready For Nursery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Help your child to be ready for Nursery by making sure they can: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Put </a:t>
            </a:r>
            <a:r>
              <a:rPr lang="en-GB" dirty="0">
                <a:solidFill>
                  <a:schemeClr val="tx1"/>
                </a:solidFill>
              </a:rPr>
              <a:t>on/ take </a:t>
            </a:r>
            <a:r>
              <a:rPr lang="en-GB" dirty="0" smtClean="0">
                <a:solidFill>
                  <a:schemeClr val="tx1"/>
                </a:solidFill>
              </a:rPr>
              <a:t>off </a:t>
            </a:r>
            <a:r>
              <a:rPr lang="en-GB" dirty="0">
                <a:solidFill>
                  <a:schemeClr val="tx1"/>
                </a:solidFill>
              </a:rPr>
              <a:t>own coat and shoes</a:t>
            </a:r>
          </a:p>
          <a:p>
            <a:r>
              <a:rPr lang="en-GB" dirty="0">
                <a:solidFill>
                  <a:schemeClr val="tx1"/>
                </a:solidFill>
              </a:rPr>
              <a:t>Use the </a:t>
            </a:r>
            <a:r>
              <a:rPr lang="en-GB" dirty="0" smtClean="0">
                <a:solidFill>
                  <a:schemeClr val="tx1"/>
                </a:solidFill>
              </a:rPr>
              <a:t>toilet independently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Change </a:t>
            </a:r>
            <a:r>
              <a:rPr lang="en-GB" dirty="0">
                <a:solidFill>
                  <a:schemeClr val="tx1"/>
                </a:solidFill>
              </a:rPr>
              <a:t>own clothes if </a:t>
            </a:r>
            <a:r>
              <a:rPr lang="en-GB" dirty="0" smtClean="0">
                <a:solidFill>
                  <a:schemeClr val="tx1"/>
                </a:solidFill>
              </a:rPr>
              <a:t>they </a:t>
            </a:r>
            <a:r>
              <a:rPr lang="en-GB" dirty="0">
                <a:solidFill>
                  <a:schemeClr val="tx1"/>
                </a:solidFill>
              </a:rPr>
              <a:t>have a toileting accident</a:t>
            </a:r>
          </a:p>
          <a:p>
            <a:r>
              <a:rPr lang="en-GB" dirty="0">
                <a:solidFill>
                  <a:schemeClr val="tx1"/>
                </a:solidFill>
              </a:rPr>
              <a:t>Wash and </a:t>
            </a:r>
            <a:r>
              <a:rPr lang="en-GB" dirty="0" smtClean="0">
                <a:solidFill>
                  <a:schemeClr val="tx1"/>
                </a:solidFill>
              </a:rPr>
              <a:t>dry </a:t>
            </a:r>
            <a:r>
              <a:rPr lang="en-GB" dirty="0">
                <a:solidFill>
                  <a:schemeClr val="tx1"/>
                </a:solidFill>
              </a:rPr>
              <a:t>own hands</a:t>
            </a:r>
          </a:p>
          <a:p>
            <a:r>
              <a:rPr lang="en-GB" dirty="0">
                <a:solidFill>
                  <a:schemeClr val="tx1"/>
                </a:solidFill>
              </a:rPr>
              <a:t>Sit at a table for meal times</a:t>
            </a:r>
          </a:p>
          <a:p>
            <a:r>
              <a:rPr lang="en-GB" dirty="0">
                <a:solidFill>
                  <a:schemeClr val="tx1"/>
                </a:solidFill>
              </a:rPr>
              <a:t>Use a knife and fork to feed </a:t>
            </a:r>
            <a:r>
              <a:rPr lang="en-GB" dirty="0" smtClean="0">
                <a:solidFill>
                  <a:schemeClr val="tx1"/>
                </a:solidFill>
              </a:rPr>
              <a:t>themselves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Begin to share and take turns with others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4098" name="Picture 2" descr="Get dressed clipart 3 » Clipart St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4"/>
          <a:stretch/>
        </p:blipFill>
        <p:spPr bwMode="auto">
          <a:xfrm>
            <a:off x="4788024" y="1930400"/>
            <a:ext cx="982956" cy="10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 Ways to Use Cutlery - wiki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18" y="4293096"/>
            <a:ext cx="997124" cy="7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Girls Toilet Cliparts, Download Free Girls Toilet Cliparts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78309"/>
            <a:ext cx="1646005" cy="12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4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7350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Child Protection and Pastoral Care</a:t>
            </a:r>
            <a:br>
              <a:rPr lang="en-GB" dirty="0" smtClean="0"/>
            </a:br>
            <a:r>
              <a:rPr lang="en-GB" dirty="0" smtClean="0"/>
              <a:t>                                                           </a:t>
            </a:r>
            <a:br>
              <a:rPr lang="en-GB" dirty="0" smtClean="0"/>
            </a:br>
            <a:r>
              <a:rPr lang="en-GB" dirty="0" smtClean="0"/>
              <a:t>   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400" dirty="0" smtClean="0"/>
              <a:t>In </a:t>
            </a:r>
            <a:r>
              <a:rPr lang="en-GB" sz="1400" dirty="0" err="1" smtClean="0"/>
              <a:t>Drumnamoe</a:t>
            </a:r>
            <a:r>
              <a:rPr lang="en-GB" sz="1400" dirty="0" smtClean="0"/>
              <a:t> Nursery School, the welfare of your child is of paramount importance to us.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dirty="0" smtClean="0"/>
              <a:t>All children have the right to :</a:t>
            </a:r>
          </a:p>
          <a:p>
            <a:pPr>
              <a:buNone/>
            </a:pPr>
            <a:r>
              <a:rPr lang="en-GB" sz="1400" dirty="0" smtClean="0"/>
              <a:t>“     </a:t>
            </a:r>
            <a:r>
              <a:rPr lang="en-GB" sz="1400" i="1" dirty="0" smtClean="0"/>
              <a:t>Be protected from all sorts of physical or mental violence, injury or abuse, neglect or negligent treatment, maltreatment or </a:t>
            </a:r>
            <a:r>
              <a:rPr lang="en-GB" sz="1400" i="1" dirty="0" err="1" smtClean="0"/>
              <a:t>exploitment</a:t>
            </a:r>
            <a:r>
              <a:rPr lang="en-GB" sz="1400" i="1" dirty="0" smtClean="0"/>
              <a:t>, including sexual abuse by those looking after them ” </a:t>
            </a:r>
          </a:p>
          <a:p>
            <a:pPr>
              <a:buNone/>
            </a:pPr>
            <a:r>
              <a:rPr lang="en-GB" sz="1400" i="1" dirty="0" smtClean="0"/>
              <a:t>                        [United Nations Convention 1992]</a:t>
            </a:r>
          </a:p>
          <a:p>
            <a:pPr>
              <a:buNone/>
            </a:pPr>
            <a:endParaRPr lang="en-GB" sz="1400" i="1" dirty="0" smtClean="0"/>
          </a:p>
          <a:p>
            <a:pPr>
              <a:buNone/>
            </a:pPr>
            <a:r>
              <a:rPr lang="en-GB" sz="1400" i="1" dirty="0" smtClean="0"/>
              <a:t>Designated teacher for child protection in our school is :</a:t>
            </a:r>
          </a:p>
          <a:p>
            <a:pPr>
              <a:buNone/>
            </a:pPr>
            <a:r>
              <a:rPr lang="en-GB" sz="1400" b="1" i="1" dirty="0" smtClean="0"/>
              <a:t>                   E McDonald  [Principal]</a:t>
            </a:r>
          </a:p>
          <a:p>
            <a:pPr>
              <a:buNone/>
            </a:pPr>
            <a:r>
              <a:rPr lang="en-GB" sz="1400" i="1" dirty="0" smtClean="0"/>
              <a:t>And deputy designated teachers are  Mrs Rafferty / Miss Murray  </a:t>
            </a:r>
          </a:p>
          <a:p>
            <a:pPr>
              <a:buNone/>
            </a:pPr>
            <a:r>
              <a:rPr lang="en-GB" sz="1400" i="1" dirty="0" smtClean="0"/>
              <a:t>If you have any concerns regarding any child’s safety/welfare please speak to Mrs McDonald.</a:t>
            </a:r>
            <a:endParaRPr lang="en-US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7704" y="6182582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54725" y="2160588"/>
            <a:ext cx="3089275" cy="3881437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400" dirty="0" smtClean="0"/>
          </a:p>
        </p:txBody>
      </p:sp>
      <p:pic>
        <p:nvPicPr>
          <p:cNvPr id="5122" name="Picture 2" descr="Child Protection Policy - Clarecastle &amp; Ballyea Par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1628"/>
            <a:ext cx="1367501" cy="12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33786" cy="1597744"/>
          </a:xfrm>
        </p:spPr>
        <p:txBody>
          <a:bodyPr/>
          <a:lstStyle/>
          <a:p>
            <a:pPr algn="ctr"/>
            <a:r>
              <a:rPr lang="en-GB" dirty="0" smtClean="0"/>
              <a:t>The School Day </a:t>
            </a:r>
            <a:br>
              <a:rPr lang="en-GB" dirty="0" smtClean="0"/>
            </a:br>
            <a:r>
              <a:rPr lang="en-GB" dirty="0" smtClean="0"/>
              <a:t>Full Time Classes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3473668" cy="4320479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School drop off: 8.45am to 9am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School begins</a:t>
            </a:r>
            <a:r>
              <a:rPr lang="en-GB" altLang="en-US" dirty="0" smtClean="0">
                <a:solidFill>
                  <a:schemeClr val="tx1"/>
                </a:solidFill>
              </a:rPr>
              <a:t>: </a:t>
            </a:r>
            <a:r>
              <a:rPr lang="en-GB" altLang="en-US" dirty="0">
                <a:solidFill>
                  <a:schemeClr val="tx1"/>
                </a:solidFill>
              </a:rPr>
              <a:t>9.00am, handwashing  routine followed by play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Meet and Greet</a:t>
            </a:r>
            <a:r>
              <a:rPr lang="en-GB" altLang="en-US" dirty="0" smtClean="0">
                <a:solidFill>
                  <a:schemeClr val="tx1"/>
                </a:solidFill>
              </a:rPr>
              <a:t>: 9.15am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Indoor</a:t>
            </a:r>
            <a:r>
              <a:rPr lang="en-GB" altLang="en-US" dirty="0">
                <a:solidFill>
                  <a:schemeClr val="tx1"/>
                </a:solidFill>
              </a:rPr>
              <a:t>/ Outdoor Play</a:t>
            </a:r>
            <a:r>
              <a:rPr lang="en-GB" altLang="en-US" dirty="0" smtClean="0">
                <a:solidFill>
                  <a:schemeClr val="tx1"/>
                </a:solidFill>
              </a:rPr>
              <a:t>: 9.25am, including snack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Tidy up time, Language Activities</a:t>
            </a:r>
            <a:r>
              <a:rPr lang="en-GB" altLang="en-US" dirty="0" smtClean="0">
                <a:solidFill>
                  <a:schemeClr val="tx1"/>
                </a:solidFill>
              </a:rPr>
              <a:t>: 11.30am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Lunch Time</a:t>
            </a:r>
            <a:r>
              <a:rPr lang="en-GB" altLang="en-US" dirty="0" smtClean="0">
                <a:solidFill>
                  <a:schemeClr val="tx1"/>
                </a:solidFill>
              </a:rPr>
              <a:t>: 11.45am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Movement Break, Song and Rhyme</a:t>
            </a:r>
            <a:r>
              <a:rPr lang="en-GB" altLang="en-US" dirty="0" smtClean="0">
                <a:solidFill>
                  <a:schemeClr val="tx1"/>
                </a:solidFill>
              </a:rPr>
              <a:t>: 12.15pm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Table Top </a:t>
            </a:r>
            <a:r>
              <a:rPr lang="en-GB" altLang="en-US" dirty="0" smtClean="0">
                <a:solidFill>
                  <a:schemeClr val="tx1"/>
                </a:solidFill>
              </a:rPr>
              <a:t>activities/ Outdoor Play: 12.30pm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Home time Routine</a:t>
            </a:r>
            <a:r>
              <a:rPr lang="en-GB" altLang="en-US" dirty="0" smtClean="0">
                <a:solidFill>
                  <a:schemeClr val="tx1"/>
                </a:solidFill>
              </a:rPr>
              <a:t>: </a:t>
            </a:r>
            <a:r>
              <a:rPr lang="en-GB" altLang="en-US" dirty="0">
                <a:solidFill>
                  <a:schemeClr val="tx1"/>
                </a:solidFill>
              </a:rPr>
              <a:t>1.20pm -1.30pm.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3088110" cy="448457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Children must be brought to and from school by </a:t>
            </a:r>
            <a:r>
              <a:rPr lang="en-GB" altLang="en-US" dirty="0" smtClean="0">
                <a:solidFill>
                  <a:schemeClr val="tx1"/>
                </a:solidFill>
              </a:rPr>
              <a:t>an </a:t>
            </a:r>
            <a:r>
              <a:rPr lang="en-GB" altLang="en-US" dirty="0">
                <a:solidFill>
                  <a:schemeClr val="tx1"/>
                </a:solidFill>
              </a:rPr>
              <a:t>adult.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Deliver your child into the care of </a:t>
            </a:r>
            <a:r>
              <a:rPr lang="en-GB" altLang="en-US" dirty="0" smtClean="0">
                <a:solidFill>
                  <a:schemeClr val="tx1"/>
                </a:solidFill>
              </a:rPr>
              <a:t>a member of staff.</a:t>
            </a: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Use the designated </a:t>
            </a:r>
            <a:r>
              <a:rPr lang="en-GB" altLang="en-US" dirty="0" smtClean="0">
                <a:solidFill>
                  <a:schemeClr val="tx1"/>
                </a:solidFill>
              </a:rPr>
              <a:t>carpark </a:t>
            </a:r>
            <a:r>
              <a:rPr lang="en-GB" altLang="en-US" dirty="0">
                <a:solidFill>
                  <a:schemeClr val="tx1"/>
                </a:solidFill>
              </a:rPr>
              <a:t>and park with consideration for other users.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collect your child promptly.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inform the school when your child is sick and going to be absent.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720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4" y="172346"/>
            <a:ext cx="1956201" cy="1467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4785" y="3958542"/>
            <a:ext cx="2232248" cy="16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33786" cy="1597744"/>
          </a:xfrm>
        </p:spPr>
        <p:txBody>
          <a:bodyPr/>
          <a:lstStyle/>
          <a:p>
            <a:pPr algn="ctr"/>
            <a:r>
              <a:rPr lang="en-GB" dirty="0" smtClean="0"/>
              <a:t>The School Day </a:t>
            </a:r>
            <a:br>
              <a:rPr lang="en-GB" dirty="0" smtClean="0"/>
            </a:br>
            <a:r>
              <a:rPr lang="en-GB" dirty="0" smtClean="0"/>
              <a:t>Morning Class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2198357"/>
            <a:ext cx="3473668" cy="4320479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School drop off: 8.45am to 9am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School begins</a:t>
            </a:r>
            <a:r>
              <a:rPr lang="en-GB" altLang="en-US" dirty="0" smtClean="0">
                <a:solidFill>
                  <a:schemeClr val="tx1"/>
                </a:solidFill>
              </a:rPr>
              <a:t>: </a:t>
            </a:r>
            <a:r>
              <a:rPr lang="en-GB" altLang="en-US" dirty="0">
                <a:solidFill>
                  <a:schemeClr val="tx1"/>
                </a:solidFill>
              </a:rPr>
              <a:t>9.00am, handwashing  routine followed by play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Meet and Greet</a:t>
            </a:r>
            <a:r>
              <a:rPr lang="en-GB" altLang="en-US" dirty="0" smtClean="0">
                <a:solidFill>
                  <a:schemeClr val="tx1"/>
                </a:solidFill>
              </a:rPr>
              <a:t>: 9.15am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Indoor</a:t>
            </a:r>
            <a:r>
              <a:rPr lang="en-GB" altLang="en-US" dirty="0">
                <a:solidFill>
                  <a:schemeClr val="tx1"/>
                </a:solidFill>
              </a:rPr>
              <a:t>/ Outdoor Play</a:t>
            </a:r>
            <a:r>
              <a:rPr lang="en-GB" altLang="en-US" dirty="0" smtClean="0">
                <a:solidFill>
                  <a:schemeClr val="tx1"/>
                </a:solidFill>
              </a:rPr>
              <a:t>: 9.25am, including snack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Tidy up time, Language Activities</a:t>
            </a:r>
            <a:r>
              <a:rPr lang="en-GB" altLang="en-US" dirty="0" smtClean="0">
                <a:solidFill>
                  <a:schemeClr val="tx1"/>
                </a:solidFill>
              </a:rPr>
              <a:t>: 11.15am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Home time Routine</a:t>
            </a:r>
            <a:r>
              <a:rPr lang="en-GB" altLang="en-US" dirty="0" smtClean="0">
                <a:solidFill>
                  <a:schemeClr val="tx1"/>
                </a:solidFill>
              </a:rPr>
              <a:t>: 11.30am</a:t>
            </a:r>
            <a:endParaRPr lang="en-GB" alt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3088110" cy="448457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Children must be brought to and from school by </a:t>
            </a:r>
            <a:r>
              <a:rPr lang="en-GB" altLang="en-US" dirty="0" smtClean="0">
                <a:solidFill>
                  <a:schemeClr val="tx1"/>
                </a:solidFill>
              </a:rPr>
              <a:t>an </a:t>
            </a:r>
            <a:r>
              <a:rPr lang="en-GB" altLang="en-US" dirty="0">
                <a:solidFill>
                  <a:schemeClr val="tx1"/>
                </a:solidFill>
              </a:rPr>
              <a:t>adult.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Deliver your child into the care of </a:t>
            </a:r>
            <a:r>
              <a:rPr lang="en-GB" altLang="en-US" dirty="0" smtClean="0">
                <a:solidFill>
                  <a:schemeClr val="tx1"/>
                </a:solidFill>
              </a:rPr>
              <a:t>a member of staff.</a:t>
            </a: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Use the designated </a:t>
            </a:r>
            <a:r>
              <a:rPr lang="en-GB" altLang="en-US" dirty="0" smtClean="0">
                <a:solidFill>
                  <a:schemeClr val="tx1"/>
                </a:solidFill>
              </a:rPr>
              <a:t>carpark </a:t>
            </a:r>
            <a:r>
              <a:rPr lang="en-GB" altLang="en-US" dirty="0">
                <a:solidFill>
                  <a:schemeClr val="tx1"/>
                </a:solidFill>
              </a:rPr>
              <a:t>and park with consideration for other users.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collect your child promptly.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inform the school when your child is sick and going to be absent.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720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33786" cy="1597744"/>
          </a:xfrm>
        </p:spPr>
        <p:txBody>
          <a:bodyPr/>
          <a:lstStyle/>
          <a:p>
            <a:pPr algn="ctr"/>
            <a:r>
              <a:rPr lang="en-GB" dirty="0" smtClean="0"/>
              <a:t>The School Day </a:t>
            </a:r>
            <a:br>
              <a:rPr lang="en-GB" dirty="0" smtClean="0"/>
            </a:br>
            <a:r>
              <a:rPr lang="en-GB" dirty="0" smtClean="0"/>
              <a:t>Afternoon Class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2198357"/>
            <a:ext cx="3473668" cy="4320479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School </a:t>
            </a:r>
            <a:r>
              <a:rPr lang="en-GB" altLang="en-US" dirty="0">
                <a:solidFill>
                  <a:schemeClr val="tx1"/>
                </a:solidFill>
              </a:rPr>
              <a:t>begins</a:t>
            </a:r>
            <a:r>
              <a:rPr lang="en-GB" altLang="en-US" dirty="0" smtClean="0">
                <a:solidFill>
                  <a:schemeClr val="tx1"/>
                </a:solidFill>
              </a:rPr>
              <a:t>: 12.15pm, </a:t>
            </a:r>
            <a:r>
              <a:rPr lang="en-GB" altLang="en-US" dirty="0">
                <a:solidFill>
                  <a:schemeClr val="tx1"/>
                </a:solidFill>
              </a:rPr>
              <a:t>handwashing  routine followed by play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Meet and Greet</a:t>
            </a:r>
            <a:r>
              <a:rPr lang="en-GB" altLang="en-US" dirty="0" smtClean="0">
                <a:solidFill>
                  <a:schemeClr val="tx1"/>
                </a:solidFill>
              </a:rPr>
              <a:t>: 12.30pm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Indoor</a:t>
            </a:r>
            <a:r>
              <a:rPr lang="en-GB" altLang="en-US" dirty="0">
                <a:solidFill>
                  <a:schemeClr val="tx1"/>
                </a:solidFill>
              </a:rPr>
              <a:t>/ Outdoor Play</a:t>
            </a:r>
            <a:r>
              <a:rPr lang="en-GB" altLang="en-US" dirty="0" smtClean="0">
                <a:solidFill>
                  <a:schemeClr val="tx1"/>
                </a:solidFill>
              </a:rPr>
              <a:t>: 12.40pm, including snack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Tidy up time, Language Activities</a:t>
            </a:r>
            <a:r>
              <a:rPr lang="en-GB" altLang="en-US" dirty="0" smtClean="0">
                <a:solidFill>
                  <a:schemeClr val="tx1"/>
                </a:solidFill>
              </a:rPr>
              <a:t>: 2.30pm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Home time Routine</a:t>
            </a:r>
            <a:r>
              <a:rPr lang="en-GB" altLang="en-US" dirty="0" smtClean="0">
                <a:solidFill>
                  <a:schemeClr val="tx1"/>
                </a:solidFill>
              </a:rPr>
              <a:t>: 2.45pm</a:t>
            </a:r>
            <a:endParaRPr lang="en-GB" alt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3088110" cy="448457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Children must be brought to and from school by </a:t>
            </a:r>
            <a:r>
              <a:rPr lang="en-GB" altLang="en-US" dirty="0" smtClean="0">
                <a:solidFill>
                  <a:schemeClr val="tx1"/>
                </a:solidFill>
              </a:rPr>
              <a:t>an </a:t>
            </a:r>
            <a:r>
              <a:rPr lang="en-GB" altLang="en-US" dirty="0">
                <a:solidFill>
                  <a:schemeClr val="tx1"/>
                </a:solidFill>
              </a:rPr>
              <a:t>adult.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Deliver your child into the care of </a:t>
            </a:r>
            <a:r>
              <a:rPr lang="en-GB" altLang="en-US" dirty="0" smtClean="0">
                <a:solidFill>
                  <a:schemeClr val="tx1"/>
                </a:solidFill>
              </a:rPr>
              <a:t>a member of staff.</a:t>
            </a: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Use the designated </a:t>
            </a:r>
            <a:r>
              <a:rPr lang="en-GB" altLang="en-US" dirty="0" smtClean="0">
                <a:solidFill>
                  <a:schemeClr val="tx1"/>
                </a:solidFill>
              </a:rPr>
              <a:t>carpark </a:t>
            </a:r>
            <a:r>
              <a:rPr lang="en-GB" altLang="en-US" dirty="0">
                <a:solidFill>
                  <a:schemeClr val="tx1"/>
                </a:solidFill>
              </a:rPr>
              <a:t>and park with consideration for other users.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collect your child promptly.</a:t>
            </a:r>
          </a:p>
          <a:p>
            <a:pPr algn="just">
              <a:lnSpc>
                <a:spcPct val="9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Please inform the school when your child is sick and going to be absent.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720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731168"/>
          </a:xfrm>
        </p:spPr>
        <p:txBody>
          <a:bodyPr/>
          <a:lstStyle/>
          <a:p>
            <a:r>
              <a:rPr lang="en-GB" dirty="0" smtClean="0"/>
              <a:t>Let’s Have Fun!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4341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1026" name="Picture 2" descr="https://attachments.office.net/owa/emcdonald122%40drumnamoens.craigavon.ni.sch.uk/service.svc/s/GetAttachmentThumbnail?id=AAMkAGJjYjZmOWIxLTU3MmQtNGM0ZS1hMjFjLTUwYTZkZTZjMjY2ZQBGAAAAAABAoNEySYe4Ra1vWkrEoAlMBwCtXnOo4IVxT6Zuxuh%2B4QH7AAABVMdhAAD38LHmeuHNQ4A42pIpEX2sAAO1nmzuAAABEgAQAOW8m%2FRTHYlIhG3cPJauh58%3D&amp;thumbnailType=2&amp;token=eyJhbGciOiJSUzI1NiIsImtpZCI6IjczRkI5QkJFRjYzNjc4RDRGN0U4NEI0NDBCQUJCMTJBMzM5RDlGOTgiLCJ0eXAiOiJKV1QiLCJ4NXQiOiJjX3VidnZZMmVOVDM2RXRFQzZ1eEtqT2RuNWcifQ.eyJvcmlnaW4iOiJodHRwczovL291dGxvb2sub2ZmaWNlLmNvbSIsInVjIjoiMDVjN2YyMDY4YjM3NDY4NGIzNWEzNTY5ZjVlYTkwZWMiLCJ2ZXIiOiJFeGNoYW5nZS5DYWxsYmFjay5WMSIsImFwcGN0eHNlbmRlciI6Ik93YURvd25sb2FkQDM4ODIyN2ZiLWRlNDQtNDYwZS04MTkwLTA1NDAyYjg5OGRhOCIsImlzc3JpbmciOiJXVyIsImFwcGN0eCI6IntcIm1zZXhjaHByb3RcIjpcIm93YVwiLFwicHVpZFwiOlwiMTE1Mzk3NzAyNTA3NjY3NzIxNFwiLFwic2NvcGVcIjpcIk93YURvd25sb2FkXCIsXCJvaWRcIjpcImY3MmNmMWFmLTNkMTctNDZlYy1hYTI4LTdmN2IzMmU2MGVmZlwiLFwicHJpbWFyeXNpZFwiOlwiUy0xLTUtMjEtMjE4MzU5MTQ4My0xNjM0OTY4MjUtNTgyNDU0MzAwLTE2MTc1MzEwXCJ9IiwibmJmIjoxNjg0NDk0MzI5LCJleHAiOjE2ODQ0OTQ5MjksImlzcyI6IjAwMDAwMDAyLTAwMDAtMGZmMS1jZTAwLTAwMDAwMDAwMDAwMEAzODgyMjdmYi1kZTQ0LTQ2MGUtODE5MC0wNTQwMmI4OThkYTgiLCJhdWQiOiIwMDAwMDAwMi0wMDAwLTBmZjEtY2UwMC0wMDAwMDAwMDAwMDAvYXR0YWNobWVudHMub2ZmaWNlLm5ldEAzODgyMjdmYi1kZTQ0LTQ2MGUtODE5MC0wNTQwMmI4OThkYTgiLCJoYXBwIjoib3dhIn0.cBqHomt-tPL21P83ogCdO_Sal5hNy-rC1NCnEdkbyyRCimz1c9qOmdiflVeeUbdWoljPeWOlTbG60kpsT0gX8kp_b-sIs5C41KgTQZHUpX1bMZ0X-kd1hkUO-acDqzQr84tSOg40o33jBPrqZohvSh2c6TkzoLhulyrji2D3IOvX1-RS0ay9w1484YxgkBDycwMI-rcvJiW4T6mY4tlayAwjXnNXsppKoNWKAhgqZQ0eo4DT3QGNBOQa7mV-cQqWcXDPsa8Sv_e0bVvLzjVtXjZdLE8CITOvaJ_NHTy_4yA1C0aP4Qvw-Tu86cTpie_mIRgKpdoxRIEa_MOgJ65xWg&amp;X-OWA-CANARY=CjjDH44B6EWL5emBb1qswaDTA3ZZWNsYGzWx6Jo4RPqQU-I4Yc70d35IiCSpdps_IVW8_YlBvqY.&amp;owa=outlook.office.com&amp;scriptVer=20230505004.21&amp;animation=tr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9" y="1484784"/>
            <a:ext cx="2375628" cy="17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emcdonald122%40drumnamoens.craigavon.ni.sch.uk/service.svc/s/GetAttachmentThumbnail?id=AAMkAGJjYjZmOWIxLTU3MmQtNGM0ZS1hMjFjLTUwYTZkZTZjMjY2ZQBGAAAAAABAoNEySYe4Ra1vWkrEoAlMBwCtXnOo4IVxT6Zuxuh%2B4QH7AAABVMdhAAD38LHmeuHNQ4A42pIpEX2sAAO1nmzuAAABEgAQALhw2ZSLwftHl73pjJf88Bk%3D&amp;thumbnailType=2&amp;token=eyJhbGciOiJSUzI1NiIsImtpZCI6IjczRkI5QkJFRjYzNjc4RDRGN0U4NEI0NDBCQUJCMTJBMzM5RDlGOTgiLCJ0eXAiOiJKV1QiLCJ4NXQiOiJjX3VidnZZMmVOVDM2RXRFQzZ1eEtqT2RuNWcifQ.eyJvcmlnaW4iOiJodHRwczovL291dGxvb2sub2ZmaWNlLmNvbSIsInVjIjoiMDVjN2YyMDY4YjM3NDY4NGIzNWEzNTY5ZjVlYTkwZWMiLCJ2ZXIiOiJFeGNoYW5nZS5DYWxsYmFjay5WMSIsImFwcGN0eHNlbmRlciI6Ik93YURvd25sb2FkQDM4ODIyN2ZiLWRlNDQtNDYwZS04MTkwLTA1NDAyYjg5OGRhOCIsImlzc3JpbmciOiJXVyIsImFwcGN0eCI6IntcIm1zZXhjaHByb3RcIjpcIm93YVwiLFwicHVpZFwiOlwiMTE1Mzk3NzAyNTA3NjY3NzIxNFwiLFwic2NvcGVcIjpcIk93YURvd25sb2FkXCIsXCJvaWRcIjpcImY3MmNmMWFmLTNkMTctNDZlYy1hYTI4LTdmN2IzMmU2MGVmZlwiLFwicHJpbWFyeXNpZFwiOlwiUy0xLTUtMjEtMjE4MzU5MTQ4My0xNjM0OTY4MjUtNTgyNDU0MzAwLTE2MTc1MzEwXCJ9IiwibmJmIjoxNjg0NDk0MzI5LCJleHAiOjE2ODQ0OTQ5MjksImlzcyI6IjAwMDAwMDAyLTAwMDAtMGZmMS1jZTAwLTAwMDAwMDAwMDAwMEAzODgyMjdmYi1kZTQ0LTQ2MGUtODE5MC0wNTQwMmI4OThkYTgiLCJhdWQiOiIwMDAwMDAwMi0wMDAwLTBmZjEtY2UwMC0wMDAwMDAwMDAwMDAvYXR0YWNobWVudHMub2ZmaWNlLm5ldEAzODgyMjdmYi1kZTQ0LTQ2MGUtODE5MC0wNTQwMmI4OThkYTgiLCJoYXBwIjoib3dhIn0.cBqHomt-tPL21P83ogCdO_Sal5hNy-rC1NCnEdkbyyRCimz1c9qOmdiflVeeUbdWoljPeWOlTbG60kpsT0gX8kp_b-sIs5C41KgTQZHUpX1bMZ0X-kd1hkUO-acDqzQr84tSOg40o33jBPrqZohvSh2c6TkzoLhulyrji2D3IOvX1-RS0ay9w1484YxgkBDycwMI-rcvJiW4T6mY4tlayAwjXnNXsppKoNWKAhgqZQ0eo4DT3QGNBOQa7mV-cQqWcXDPsa8Sv_e0bVvLzjVtXjZdLE8CITOvaJ_NHTy_4yA1C0aP4Qvw-Tu86cTpie_mIRgKpdoxRIEa_MOgJ65xWg&amp;X-OWA-CANARY=CjjDH44B6EWL5emBb1qswaDTA3ZZWNsYGzWx6Jo4RPqQU-I4Yc70d35IiCSpdps_IVW8_YlBvqY.&amp;owa=outlook.office.com&amp;scriptVer=20230505004.21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11270"/>
            <a:ext cx="2375628" cy="17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1270"/>
            <a:ext cx="2342943" cy="17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64" y="3616664"/>
            <a:ext cx="1772816" cy="2074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7259"/>
            <a:ext cx="1268760" cy="1268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316" y="3868960"/>
            <a:ext cx="2143320" cy="16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121492" y="1556079"/>
            <a:ext cx="5826719" cy="1646302"/>
          </a:xfrm>
        </p:spPr>
        <p:txBody>
          <a:bodyPr/>
          <a:lstStyle/>
          <a:p>
            <a:r>
              <a:rPr lang="en-GB" dirty="0" smtClean="0"/>
              <a:t>See you all soon!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034852" y="8480530"/>
            <a:ext cx="5826719" cy="10968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133402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2050" name="Picture 2" descr="Image result for wav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79746"/>
            <a:ext cx="2771006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Meet the Staff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2737"/>
            <a:ext cx="6347714" cy="484461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Principal:  Mrs E McDonald</a:t>
            </a:r>
          </a:p>
          <a:p>
            <a:r>
              <a:rPr lang="en-GB" dirty="0" smtClean="0"/>
              <a:t>Class Teachers:  Mrs K Rafferty</a:t>
            </a:r>
          </a:p>
          <a:p>
            <a:pPr marL="1828800" lvl="4" indent="0">
              <a:buNone/>
            </a:pPr>
            <a:r>
              <a:rPr lang="en-GB" dirty="0" smtClean="0"/>
              <a:t>  </a:t>
            </a:r>
            <a:r>
              <a:rPr lang="en-GB" sz="1700" dirty="0" smtClean="0"/>
              <a:t>Miss L Murray</a:t>
            </a:r>
          </a:p>
          <a:p>
            <a:pPr marL="1828800" lvl="4" indent="0">
              <a:buNone/>
            </a:pPr>
            <a:endParaRPr lang="en-GB" dirty="0" smtClean="0"/>
          </a:p>
          <a:p>
            <a:r>
              <a:rPr lang="en-GB" dirty="0" smtClean="0"/>
              <a:t>Nursery Assistants: Lindsey McKenna</a:t>
            </a:r>
          </a:p>
          <a:p>
            <a:pPr marL="0" indent="0">
              <a:buNone/>
            </a:pPr>
            <a:r>
              <a:rPr lang="en-GB" dirty="0" smtClean="0"/>
              <a:t>                                  Sarah Crossey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Kathryn Kelly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Lisa Thompson</a:t>
            </a:r>
          </a:p>
          <a:p>
            <a:r>
              <a:rPr lang="en-GB" dirty="0" smtClean="0"/>
              <a:t>Secretary: Sinead Campbell</a:t>
            </a:r>
          </a:p>
          <a:p>
            <a:r>
              <a:rPr lang="en-GB" dirty="0" smtClean="0"/>
              <a:t>Dinner Supervisor : Nicola Greene</a:t>
            </a:r>
          </a:p>
          <a:p>
            <a:r>
              <a:rPr lang="en-GB" dirty="0" smtClean="0"/>
              <a:t>Caretaker: Brendan McCann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smtClean="0"/>
              <a:t>There is also a Board Of Governors, who govern the school. The Chairperson is Mr Brendan Headley. The rest of the governors are members of our local community. 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976664" cy="365125"/>
          </a:xfrm>
        </p:spPr>
        <p:txBody>
          <a:bodyPr/>
          <a:lstStyle/>
          <a:p>
            <a:r>
              <a:rPr lang="en-US" dirty="0" smtClean="0"/>
              <a:t>                Drumnamoe Nursery School, Where All children Are Made To Feel Special</a:t>
            </a:r>
            <a:endParaRPr lang="en-US" dirty="0"/>
          </a:p>
        </p:txBody>
      </p:sp>
      <p:pic>
        <p:nvPicPr>
          <p:cNvPr id="2050" name="Picture 2" descr="Image result for school staff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423">
            <a:off x="6094276" y="631924"/>
            <a:ext cx="2695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/>
              <a:t>Drumnamoe Nursery School will provide a quality pre school curriculum, which will take into account the needs of all the children in our care, and the different stages of their development. </a:t>
            </a:r>
          </a:p>
          <a:p>
            <a:endParaRPr lang="en-GB" b="1" i="1" dirty="0" smtClean="0"/>
          </a:p>
          <a:p>
            <a:r>
              <a:rPr lang="en-GB" b="1" i="1" dirty="0" smtClean="0"/>
              <a:t>A caring environment will be created  by a focused and dedicated team, who will work closely with parents at all times, to ensure that all children feel special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7704" y="6385799"/>
            <a:ext cx="4622973" cy="365125"/>
          </a:xfrm>
        </p:spPr>
        <p:txBody>
          <a:bodyPr/>
          <a:lstStyle/>
          <a:p>
            <a:pPr algn="ctr"/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2284"/>
            <a:ext cx="1952272" cy="1464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8081" y="607939"/>
            <a:ext cx="1642921" cy="1232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31100"/>
          <a:stretch/>
        </p:blipFill>
        <p:spPr>
          <a:xfrm>
            <a:off x="306675" y="441379"/>
            <a:ext cx="1721013" cy="1263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Aims And Ethos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206" y="1484784"/>
            <a:ext cx="3088109" cy="38807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	Aims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sz="1800" dirty="0" smtClean="0"/>
              <a:t>Work  closely with parents/ guardians</a:t>
            </a:r>
          </a:p>
          <a:p>
            <a:r>
              <a:rPr lang="en-GB" sz="1800" dirty="0" smtClean="0"/>
              <a:t>Provide a safe/stimulating environment</a:t>
            </a:r>
          </a:p>
          <a:p>
            <a:r>
              <a:rPr lang="en-GB" sz="1800" dirty="0" smtClean="0"/>
              <a:t>Encourage the children to develop holistically</a:t>
            </a:r>
          </a:p>
          <a:p>
            <a:r>
              <a:rPr lang="en-GB" dirty="0"/>
              <a:t>C</a:t>
            </a:r>
            <a:r>
              <a:rPr lang="en-GB" sz="1800" dirty="0" smtClean="0"/>
              <a:t>reate confident, eager, enthusiastic and independent learners</a:t>
            </a:r>
          </a:p>
          <a:p>
            <a:r>
              <a:rPr lang="en-GB" dirty="0"/>
              <a:t>B</a:t>
            </a:r>
            <a:r>
              <a:rPr lang="en-GB" sz="1800" dirty="0" smtClean="0"/>
              <a:t>e proactive in educational developments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921" y="1474194"/>
            <a:ext cx="3583116" cy="38807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                  Ethos</a:t>
            </a:r>
          </a:p>
          <a:p>
            <a:pPr>
              <a:buNone/>
            </a:pPr>
            <a:r>
              <a:rPr lang="en-GB" dirty="0" smtClean="0"/>
              <a:t>  </a:t>
            </a:r>
          </a:p>
          <a:p>
            <a:r>
              <a:rPr lang="en-GB" sz="1600" dirty="0" smtClean="0"/>
              <a:t>To create a happy, harmonious, caring and secure environment</a:t>
            </a:r>
          </a:p>
          <a:p>
            <a:r>
              <a:rPr lang="en-GB" sz="1600" dirty="0" smtClean="0"/>
              <a:t>To  help the children experience success in all that they do</a:t>
            </a:r>
          </a:p>
          <a:p>
            <a:r>
              <a:rPr lang="en-GB" sz="1600" dirty="0" smtClean="0"/>
              <a:t>To instil a sense of belonging and identity in all children as they establish and foster Christian values for life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272596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Keeping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35" y="1409713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i="1" dirty="0" smtClean="0"/>
              <a:t>Parents/ Guardians are kept well informed throughout the year in a variety of ways including:</a:t>
            </a:r>
            <a:endParaRPr lang="en-GB" dirty="0" smtClean="0"/>
          </a:p>
          <a:p>
            <a:r>
              <a:rPr lang="en-GB" dirty="0" smtClean="0"/>
              <a:t>Monthly electronic newsletters </a:t>
            </a:r>
          </a:p>
          <a:p>
            <a:r>
              <a:rPr lang="en-GB" dirty="0" smtClean="0"/>
              <a:t>School website </a:t>
            </a:r>
            <a:r>
              <a:rPr lang="en-GB" dirty="0" smtClean="0">
                <a:hlinkClick r:id="rId3"/>
              </a:rPr>
              <a:t>www.drumnamoenurseryschool.com</a:t>
            </a:r>
            <a:r>
              <a:rPr lang="en-GB" dirty="0" smtClean="0"/>
              <a:t> </a:t>
            </a:r>
          </a:p>
          <a:p>
            <a:r>
              <a:rPr lang="en-GB" dirty="0" smtClean="0"/>
              <a:t>School text service via Schools NI App </a:t>
            </a:r>
          </a:p>
          <a:p>
            <a:r>
              <a:rPr lang="en-GB" dirty="0" smtClean="0"/>
              <a:t>Class Dojo app </a:t>
            </a:r>
          </a:p>
          <a:p>
            <a:r>
              <a:rPr lang="en-GB" dirty="0" smtClean="0"/>
              <a:t>Staff available daily at drop off and collection times</a:t>
            </a:r>
          </a:p>
          <a:p>
            <a:r>
              <a:rPr lang="en-GB" dirty="0" smtClean="0"/>
              <a:t>Parent/ Guardian meetings</a:t>
            </a:r>
          </a:p>
          <a:p>
            <a:r>
              <a:rPr lang="en-GB" dirty="0" smtClean="0"/>
              <a:t>Twitter @</a:t>
            </a:r>
            <a:r>
              <a:rPr lang="en-GB" dirty="0" err="1" smtClean="0"/>
              <a:t>Drumnamoens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2461" y="6356991"/>
            <a:ext cx="4622973" cy="365125"/>
          </a:xfrm>
        </p:spPr>
        <p:txBody>
          <a:bodyPr/>
          <a:lstStyle/>
          <a:p>
            <a:pPr algn="ctr"/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1026" name="Picture 2" descr="Image result for schools ni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15906"/>
            <a:ext cx="868313" cy="5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sDojo: Amazon.com.au: Appstore for Andr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43061"/>
            <a:ext cx="438796" cy="4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w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0" y="2060848"/>
            <a:ext cx="800509" cy="5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wit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34" y="4707611"/>
            <a:ext cx="816025" cy="5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rumnamoe nursery lurgan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85560"/>
            <a:ext cx="1838780" cy="5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Visiting Nursery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584" y="1270000"/>
            <a:ext cx="6480720" cy="46792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 and your child will be invited to attend a ‘Stay and Play’ induction visit on one of the following dates: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Tuesday 29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Wednesday 30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Thursday 31</a:t>
            </a:r>
            <a:r>
              <a:rPr lang="en-GB" baseline="30000" dirty="0" smtClean="0"/>
              <a:t>st</a:t>
            </a:r>
            <a:r>
              <a:rPr lang="en-GB" dirty="0" smtClean="0"/>
              <a:t> August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Friday 1</a:t>
            </a:r>
            <a:r>
              <a:rPr lang="en-GB" baseline="30000" dirty="0" smtClean="0"/>
              <a:t>st</a:t>
            </a:r>
            <a:r>
              <a:rPr lang="en-GB" dirty="0" smtClean="0"/>
              <a:t> September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Individual date and time to follow.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0689" y="6381328"/>
            <a:ext cx="5834609" cy="365125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3076" name="Picture 4" descr="Extended Provisions - Elston Hall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3717">
            <a:off x="4358220" y="2584128"/>
            <a:ext cx="4344417" cy="16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Nursery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12776"/>
            <a:ext cx="6482681" cy="46285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There are 6 areas of development in the Nursery curriculum: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Personal, Social and Emotional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Language Development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Mathematical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Physical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 Arts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World Around Us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The children in </a:t>
            </a:r>
            <a:r>
              <a:rPr lang="en-GB" dirty="0" err="1" smtClean="0"/>
              <a:t>Drumnamoe</a:t>
            </a:r>
            <a:r>
              <a:rPr lang="en-GB" dirty="0" smtClean="0"/>
              <a:t> will also be taught Religious Education in accordance with the Catholic Ethos of our School.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We will enhance all educational opportunities by integrating and embedding ICT skills in an age appropriate way.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3074" name="Picture 2" descr="Image result for nursery school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6098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6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en-GB" dirty="0" smtClean="0"/>
              <a:t>Important Information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Our </a:t>
            </a:r>
            <a:r>
              <a:rPr lang="en-GB" dirty="0"/>
              <a:t>school uniform consists of:</a:t>
            </a:r>
            <a:br>
              <a:rPr lang="en-GB" dirty="0"/>
            </a:br>
            <a:endParaRPr lang="en-GB" dirty="0"/>
          </a:p>
          <a:p>
            <a:r>
              <a:rPr lang="en-GB" dirty="0"/>
              <a:t>Navy tracksuit bottoms</a:t>
            </a:r>
            <a:br>
              <a:rPr lang="en-GB" dirty="0"/>
            </a:br>
            <a:endParaRPr lang="en-GB" dirty="0"/>
          </a:p>
          <a:p>
            <a:r>
              <a:rPr lang="en-GB" dirty="0"/>
              <a:t>Navy jumper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Winter Emerald Green T- Shirt</a:t>
            </a:r>
            <a:br>
              <a:rPr lang="en-GB" dirty="0"/>
            </a:br>
            <a:endParaRPr lang="en-GB" dirty="0"/>
          </a:p>
          <a:p>
            <a:r>
              <a:rPr lang="en-GB" dirty="0"/>
              <a:t>Velcro shoes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These items are available from Noel Campbell clothes shop, </a:t>
            </a:r>
            <a:r>
              <a:rPr lang="en-GB" dirty="0" err="1"/>
              <a:t>Lurgan</a:t>
            </a:r>
            <a:r>
              <a:rPr lang="en-GB" dirty="0"/>
              <a:t> and J &amp; R Fashion, </a:t>
            </a:r>
            <a:r>
              <a:rPr lang="en-GB" dirty="0" err="1"/>
              <a:t>Lurgan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r>
              <a:rPr lang="en-GB" dirty="0"/>
              <a:t>Please provide a separate labelled bag which is left in school with spare trousers, pants and socks (not a uniform) for accidents that may occur throughout the day.</a:t>
            </a:r>
            <a:br>
              <a:rPr lang="en-GB" dirty="0"/>
            </a:br>
            <a:endParaRPr lang="en-GB" dirty="0"/>
          </a:p>
          <a:p>
            <a:r>
              <a:rPr lang="en-GB" dirty="0"/>
              <a:t>All children will be expected to put on/ take off their own coat, shoes, jumper, trousers/ skirt and underwear when dressing and undressing for outdoor play, and when using the bathroom independently. Please note that Velcro closing shoes are preferred over lace up shoes.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Your child will need a pair of wellington boots, which will remain in Nursery, to facilitate outdoor play irrespective of the weather.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Please ensure that all of your child’s clothes are clearly marked with their name to avoid any mix up.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09320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1026" name="Picture 2" descr="Wellingtons clipart 20 free Cliparts | Download images on Clipground 2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26" y="4725144"/>
            <a:ext cx="8587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1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en-GB" dirty="0" smtClean="0"/>
              <a:t>Meals and Snacks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6554689" cy="47005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Each morning your child will receive a snack and a drink of milk/ water. All snacks are in accordance with the Healthy Eating Policy of </a:t>
            </a:r>
            <a:r>
              <a:rPr lang="en-GB" dirty="0" smtClean="0"/>
              <a:t>our </a:t>
            </a:r>
            <a:r>
              <a:rPr lang="en-GB" dirty="0"/>
              <a:t>school. Examples of snacks include apples, banana, </a:t>
            </a:r>
            <a:r>
              <a:rPr lang="en-GB" dirty="0" smtClean="0"/>
              <a:t>strawberries, </a:t>
            </a:r>
            <a:r>
              <a:rPr lang="en-GB" dirty="0"/>
              <a:t>pancakes, toast, yoghurts, crackers, bread </a:t>
            </a:r>
            <a:r>
              <a:rPr lang="en-GB" dirty="0" smtClean="0"/>
              <a:t>sticks </a:t>
            </a:r>
            <a:r>
              <a:rPr lang="en-GB" dirty="0"/>
              <a:t>etc.</a:t>
            </a:r>
          </a:p>
          <a:p>
            <a:r>
              <a:rPr lang="en-GB" b="1" dirty="0"/>
              <a:t>Please inform us if your child has any medical conditions or any medical food allergies so that we can accommodate them during snack and lunch time.</a:t>
            </a:r>
            <a:endParaRPr lang="en-GB" dirty="0"/>
          </a:p>
          <a:p>
            <a:r>
              <a:rPr lang="en-GB" dirty="0" err="1"/>
              <a:t>Drumnamoe</a:t>
            </a:r>
            <a:r>
              <a:rPr lang="en-GB" dirty="0"/>
              <a:t> Nursery School is a </a:t>
            </a:r>
            <a:r>
              <a:rPr lang="en-GB" u="sng" dirty="0"/>
              <a:t>cashless school</a:t>
            </a:r>
            <a:r>
              <a:rPr lang="en-GB" dirty="0"/>
              <a:t> and all dinner/ snack money must be paid through </a:t>
            </a:r>
            <a:r>
              <a:rPr lang="en-GB" dirty="0" err="1"/>
              <a:t>Paypal</a:t>
            </a:r>
            <a:r>
              <a:rPr lang="en-GB" dirty="0"/>
              <a:t> on a Sunday at the start of each </a:t>
            </a:r>
            <a:r>
              <a:rPr lang="en-GB" dirty="0" smtClean="0"/>
              <a:t>week using our </a:t>
            </a:r>
            <a:r>
              <a:rPr lang="en-GB" dirty="0" err="1" smtClean="0"/>
              <a:t>paypal</a:t>
            </a:r>
            <a:r>
              <a:rPr lang="en-GB" dirty="0" smtClean="0"/>
              <a:t> </a:t>
            </a:r>
            <a:r>
              <a:rPr lang="en-GB" dirty="0"/>
              <a:t>address: drumnamoe_ns@outlook.com</a:t>
            </a:r>
          </a:p>
          <a:p>
            <a:r>
              <a:rPr lang="en-GB" dirty="0"/>
              <a:t>Currently dinner is £2.50 per day - £12.50 per week and snack is £</a:t>
            </a:r>
            <a:r>
              <a:rPr lang="en-GB" dirty="0" smtClean="0"/>
              <a:t>4 </a:t>
            </a:r>
            <a:r>
              <a:rPr lang="en-GB" dirty="0"/>
              <a:t>per week.</a:t>
            </a:r>
          </a:p>
          <a:p>
            <a:r>
              <a:rPr lang="en-GB" dirty="0"/>
              <a:t>Snack money is used to cover a wide range of activities e.g. parties, gardening, fun days etc. and is therefore £</a:t>
            </a:r>
            <a:r>
              <a:rPr lang="en-GB" dirty="0" smtClean="0"/>
              <a:t>4 </a:t>
            </a:r>
            <a:r>
              <a:rPr lang="en-GB" dirty="0"/>
              <a:t>per week even if children are off a day or school is closed for a day.</a:t>
            </a:r>
          </a:p>
          <a:p>
            <a:r>
              <a:rPr lang="en-GB" dirty="0"/>
              <a:t>If you think you may be entitled to Free School Meals you must apply online : </a:t>
            </a:r>
            <a:r>
              <a:rPr lang="en-GB" dirty="0">
                <a:hlinkClick r:id="rId2"/>
              </a:rPr>
              <a:t>www.eani.org.uk/financial-help/free-school-meals-uniform-grants/apply-for-free-school-meals-uniform-grants</a:t>
            </a:r>
            <a:endParaRPr lang="en-GB" dirty="0"/>
          </a:p>
          <a:p>
            <a:r>
              <a:rPr lang="en-GB" b="1" dirty="0"/>
              <a:t>DO NOT send food or drinks into school along with your child.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4622973" cy="365125"/>
          </a:xfrm>
        </p:spPr>
        <p:txBody>
          <a:bodyPr/>
          <a:lstStyle/>
          <a:p>
            <a:r>
              <a:rPr lang="en-US" dirty="0" err="1" smtClean="0"/>
              <a:t>Drumnamoe</a:t>
            </a:r>
            <a:r>
              <a:rPr lang="en-US" dirty="0" smtClean="0"/>
              <a:t> Nursery School, Where All children Are Made To Feel Special</a:t>
            </a:r>
            <a:endParaRPr lang="en-US" dirty="0"/>
          </a:p>
        </p:txBody>
      </p:sp>
      <p:pic>
        <p:nvPicPr>
          <p:cNvPr id="2050" name="Picture 2" descr="Free Dinner Cliparts, Download Free Dinner Cliparts png images,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76894" cy="12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uring Milk Clip Art - Royalty Free - G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244"/>
            <a:ext cx="682821" cy="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0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2021</TotalTime>
  <Words>1587</Words>
  <Application>Microsoft Office PowerPoint</Application>
  <PresentationFormat>On-screen Show (4:3)</PresentationFormat>
  <Paragraphs>196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Induction Information  </vt:lpstr>
      <vt:lpstr>               Meet the Staff </vt:lpstr>
      <vt:lpstr>           Mission Statement</vt:lpstr>
      <vt:lpstr> Aims And Ethos</vt:lpstr>
      <vt:lpstr>          Keeping In Touch</vt:lpstr>
      <vt:lpstr>          Visiting Nursery</vt:lpstr>
      <vt:lpstr>The Nursery Curriculum</vt:lpstr>
      <vt:lpstr>Important Information</vt:lpstr>
      <vt:lpstr>Meals and Snacks</vt:lpstr>
      <vt:lpstr>How Can I Help My Child At Home?</vt:lpstr>
      <vt:lpstr>Getting Ready For Nursery</vt:lpstr>
      <vt:lpstr>Child Protection and Pastoral Care                                                                </vt:lpstr>
      <vt:lpstr>The School Day  Full Time Classes</vt:lpstr>
      <vt:lpstr>The School Day  Morning Class</vt:lpstr>
      <vt:lpstr>The School Day  Afternoon Class</vt:lpstr>
      <vt:lpstr>Let’s Have Fun!</vt:lpstr>
      <vt:lpstr>See you all soon!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Meeting  For Parents</dc:title>
  <dc:creator>C2k</dc:creator>
  <cp:lastModifiedBy>Nursery</cp:lastModifiedBy>
  <cp:revision>193</cp:revision>
  <dcterms:created xsi:type="dcterms:W3CDTF">2009-06-23T12:56:06Z</dcterms:created>
  <dcterms:modified xsi:type="dcterms:W3CDTF">2023-06-21T15:04:24Z</dcterms:modified>
</cp:coreProperties>
</file>